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4B40"/>
    <a:srgbClr val="54362A"/>
    <a:srgbClr val="8000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6FFF7-C781-4919-9314-30759782033D}" type="datetimeFigureOut">
              <a:rPr lang="th-TH" smtClean="0"/>
              <a:pPr/>
              <a:t>01/11/66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44333-7E11-44CC-B188-7B138B6CAC21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32DA1-C010-4008-A6FF-1212778F1938}" type="datetimeFigureOut">
              <a:rPr lang="th-TH" smtClean="0"/>
              <a:pPr/>
              <a:t>01/11/66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2180B-9E01-4047-84D6-3B7CC98F507F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2180B-9E01-4047-84D6-3B7CC98F507F}" type="slidenum">
              <a:rPr lang="th-TH" smtClean="0"/>
              <a:pPr/>
              <a:t>11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2180B-9E01-4047-84D6-3B7CC98F507F}" type="slidenum">
              <a:rPr lang="th-TH" smtClean="0"/>
              <a:pPr/>
              <a:t>12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ยึดวันที่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9BFF300-2AF8-4704-9C31-C1BF7A822257}" type="datetimeFigureOut">
              <a:rPr lang="th-TH" smtClean="0"/>
              <a:pPr/>
              <a:t>01/11/66</a:t>
            </a:fld>
            <a:endParaRPr lang="th-TH"/>
          </a:p>
        </p:txBody>
      </p:sp>
      <p:sp>
        <p:nvSpPr>
          <p:cNvPr id="17" name="ตัวยึดท้ายกระดา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29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CF0284-BA17-4514-BE64-C47E6316E20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F300-2AF8-4704-9C31-C1BF7A822257}" type="datetimeFigureOut">
              <a:rPr lang="th-TH" smtClean="0"/>
              <a:pPr/>
              <a:t>01/11/66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0284-BA17-4514-BE64-C47E6316E20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9BFF300-2AF8-4704-9C31-C1BF7A822257}" type="datetimeFigureOut">
              <a:rPr lang="th-TH" smtClean="0"/>
              <a:pPr/>
              <a:t>01/11/66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5CF0284-BA17-4514-BE64-C47E6316E20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F300-2AF8-4704-9C31-C1BF7A822257}" type="datetimeFigureOut">
              <a:rPr lang="th-TH" smtClean="0"/>
              <a:pPr/>
              <a:t>01/11/66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CF0284-BA17-4514-BE64-C47E6316E204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ตัวยึดเนื้อหา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2" name="ตัวยึดวันที่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F300-2AF8-4704-9C31-C1BF7A822257}" type="datetimeFigureOut">
              <a:rPr lang="th-TH" smtClean="0"/>
              <a:pPr/>
              <a:t>01/11/66</a:t>
            </a:fld>
            <a:endParaRPr lang="th-TH"/>
          </a:p>
        </p:txBody>
      </p:sp>
      <p:sp>
        <p:nvSpPr>
          <p:cNvPr id="13" name="ตัวยึดหมายเลขภาพนิ่ง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5CF0284-BA17-4514-BE64-C47E6316E204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4" name="ตัวยึดท้ายกระดา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ตัวยึดเนื้อหา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8" name="ตัวยึดวันที่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9BFF300-2AF8-4704-9C31-C1BF7A822257}" type="datetimeFigureOut">
              <a:rPr lang="th-TH" smtClean="0"/>
              <a:pPr/>
              <a:t>01/11/66</a:t>
            </a:fld>
            <a:endParaRPr lang="th-TH"/>
          </a:p>
        </p:txBody>
      </p:sp>
      <p:sp>
        <p:nvSpPr>
          <p:cNvPr id="10" name="ตัวยึดหมายเลขภาพนิ่ง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5CF0284-BA17-4514-BE64-C47E6316E204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2" name="ตัวยึดท้ายกระดา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ยึดเนื้อหา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ยึดวันที่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9BFF300-2AF8-4704-9C31-C1BF7A822257}" type="datetimeFigureOut">
              <a:rPr lang="th-TH" smtClean="0"/>
              <a:pPr/>
              <a:t>01/11/66</a:t>
            </a:fld>
            <a:endParaRPr lang="th-TH"/>
          </a:p>
        </p:txBody>
      </p:sp>
      <p:sp>
        <p:nvSpPr>
          <p:cNvPr id="12" name="ตัวยึดหมายเลขภาพนิ่ง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5CF0284-BA17-4514-BE64-C47E6316E204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4" name="ตัวยึดท้ายกระดา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/>
          </a:p>
        </p:txBody>
      </p:sp>
      <p:sp>
        <p:nvSpPr>
          <p:cNvPr id="16" name="ตัวยึดข้อความ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5" name="ตัวยึดข้อความ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F300-2AF8-4704-9C31-C1BF7A822257}" type="datetimeFigureOut">
              <a:rPr lang="th-TH" smtClean="0"/>
              <a:pPr/>
              <a:t>01/11/66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CF0284-BA17-4514-BE64-C47E6316E20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F300-2AF8-4704-9C31-C1BF7A822257}" type="datetimeFigureOut">
              <a:rPr lang="th-TH" smtClean="0"/>
              <a:pPr/>
              <a:t>01/11/66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CF0284-BA17-4514-BE64-C47E6316E20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F300-2AF8-4704-9C31-C1BF7A822257}" type="datetimeFigureOut">
              <a:rPr lang="th-TH" smtClean="0"/>
              <a:pPr/>
              <a:t>01/11/66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CF0284-BA17-4514-BE64-C47E6316E204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9" name="ตัวยึดเนื้อหา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สี่เหลี่ยมผืนผ้า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ตัวยึดวันที่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9BFF300-2AF8-4704-9C31-C1BF7A822257}" type="datetimeFigureOut">
              <a:rPr lang="th-TH" smtClean="0"/>
              <a:pPr/>
              <a:t>01/11/66</a:t>
            </a:fld>
            <a:endParaRPr lang="th-TH"/>
          </a:p>
        </p:txBody>
      </p:sp>
      <p:sp>
        <p:nvSpPr>
          <p:cNvPr id="13" name="ตัวยึดหมายเลขภาพนิ่ง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5CF0284-BA17-4514-BE64-C47E6316E204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4" name="ตัวยึดท้ายกระดา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ตัวยึดชื่อเรื่อง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ยึดข้อความ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ยึดวันที่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9BFF300-2AF8-4704-9C31-C1BF7A822257}" type="datetimeFigureOut">
              <a:rPr lang="th-TH" smtClean="0"/>
              <a:pPr/>
              <a:t>01/11/66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ตัวยึด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5CF0284-BA17-4514-BE64-C47E6316E204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836712"/>
            <a:ext cx="9144000" cy="998240"/>
          </a:xfrm>
        </p:spPr>
        <p:txBody>
          <a:bodyPr>
            <a:noAutofit/>
          </a:bodyPr>
          <a:lstStyle/>
          <a:p>
            <a:pPr algn="ctr"/>
            <a:r>
              <a:rPr lang="th-TH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การเสนอขออนุมัติหลักการเปิดหลักสูตรใหม่</a:t>
            </a:r>
            <a:endParaRPr lang="th-TH" sz="4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81800" cy="685800"/>
          </a:xfrm>
        </p:spPr>
        <p:txBody>
          <a:bodyPr>
            <a:normAutofit/>
          </a:bodyPr>
          <a:lstStyle/>
          <a:p>
            <a:r>
              <a:rPr lang="th-TH" b="1" dirty="0" smtClean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คณะ...................................     มหาวิทยาลัยราช</a:t>
            </a:r>
            <a:r>
              <a:rPr lang="th-TH" b="1" dirty="0" err="1" smtClean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ภัฏ</a:t>
            </a:r>
            <a:r>
              <a:rPr lang="th-TH" b="1" dirty="0" smtClean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ลำปาง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0" y="2636912"/>
            <a:ext cx="9144000" cy="1656184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1200" cap="all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หลักสูตร...........................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5400" b="1" cap="all" dirty="0" smtClean="0">
                <a:latin typeface="TH SarabunPSK" pitchFamily="34" charset="-34"/>
                <a:ea typeface="+mj-ea"/>
                <a:cs typeface="TH SarabunPSK" pitchFamily="34" charset="-34"/>
              </a:rPr>
              <a:t>สาขาวิชา...................................</a:t>
            </a:r>
            <a:endParaRPr kumimoji="0" lang="th-TH" sz="5400" b="1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sp>
        <p:nvSpPr>
          <p:cNvPr id="5" name="คำบรรยายภาพแบบลูกศรลง 4"/>
          <p:cNvSpPr/>
          <p:nvPr/>
        </p:nvSpPr>
        <p:spPr>
          <a:xfrm>
            <a:off x="4067944" y="260648"/>
            <a:ext cx="4077702" cy="860611"/>
          </a:xfrm>
          <a:prstGeom prst="downArrowCallou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ให้นําเสนอไม่เกิน 5 นาที</a:t>
            </a:r>
            <a:endParaRPr lang="th-TH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solidFill>
            <a:srgbClr val="704B40"/>
          </a:solidFill>
        </p:spPr>
        <p:txBody>
          <a:bodyPr>
            <a:noAutofit/>
          </a:bodyPr>
          <a:lstStyle/>
          <a:p>
            <a:pPr algn="ctr"/>
            <a:r>
              <a:rPr lang="th-TH" sz="4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สมรรถนะและผลลัพธ์การเรียนรู้ที่คาดหวัง</a:t>
            </a:r>
            <a:endParaRPr lang="th-TH" sz="4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146" name="Picture 2" descr="C:\Users\Kitty-nan\Desktop\1698311423481.jpg"/>
          <p:cNvPicPr>
            <a:picLocks noChangeAspect="1" noChangeArrowheads="1"/>
          </p:cNvPicPr>
          <p:nvPr/>
        </p:nvPicPr>
        <p:blipFill>
          <a:blip r:embed="rId2"/>
          <a:srcRect t="9990"/>
          <a:stretch>
            <a:fillRect/>
          </a:stretch>
        </p:blipFill>
        <p:spPr bwMode="auto">
          <a:xfrm>
            <a:off x="323528" y="1988840"/>
            <a:ext cx="8540425" cy="4320480"/>
          </a:xfrm>
          <a:prstGeom prst="rect">
            <a:avLst/>
          </a:prstGeom>
          <a:noFill/>
        </p:spPr>
      </p:pic>
      <p:sp>
        <p:nvSpPr>
          <p:cNvPr id="8" name="คำบรรยายภาพแบบลูกศรลง 7"/>
          <p:cNvSpPr/>
          <p:nvPr/>
        </p:nvSpPr>
        <p:spPr>
          <a:xfrm>
            <a:off x="572054" y="1556792"/>
            <a:ext cx="1269390" cy="860611"/>
          </a:xfrm>
          <a:prstGeom prst="downArrowCallou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ตัวอย่าง</a:t>
            </a:r>
            <a:endParaRPr lang="th-TH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 descr="pngtree-creative-synthetic-education-background-image_218104.jpg"/>
          <p:cNvPicPr>
            <a:picLocks noChangeAspect="1"/>
          </p:cNvPicPr>
          <p:nvPr/>
        </p:nvPicPr>
        <p:blipFill>
          <a:blip r:embed="rId3">
            <a:lum bright="57000" contrast="-66000"/>
          </a:blip>
          <a:srcRect l="9051" t="-1166" b="11140"/>
          <a:stretch>
            <a:fillRect/>
          </a:stretch>
        </p:blipFill>
        <p:spPr>
          <a:xfrm>
            <a:off x="0" y="1412776"/>
            <a:ext cx="9144000" cy="5472608"/>
          </a:xfrm>
          <a:prstGeom prst="rect">
            <a:avLst/>
          </a:prstGeom>
        </p:spPr>
      </p:pic>
      <p:sp>
        <p:nvSpPr>
          <p:cNvPr id="17" name="ชื่อเรื่อง 1"/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704B40"/>
          </a:solidFill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  อาชีพ</a:t>
            </a:r>
            <a:r>
              <a:rPr kumimoji="0" lang="th-TH" sz="5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ตำแหน่งงาน</a:t>
            </a:r>
            <a:endParaRPr kumimoji="0" lang="th-TH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1560" y="1908115"/>
            <a:ext cx="79928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          ..................................................................................................................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.......................................................................................................................................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.......................................................................................................................................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.......................................................................................................................................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.......................................................................................................................................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.......................................................................................................................................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...................................................................................................</a:t>
            </a:r>
          </a:p>
          <a:p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ชื่อเรื่อง 1"/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704B40"/>
          </a:solidFill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ศักยภาพและความพร้อมตามเกณฑ์มาตรฐานหลักสูตร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ของอาจารย์ผู้รับผิดชอบหลักสูตร</a:t>
            </a:r>
            <a:endParaRPr kumimoji="0" lang="th-TH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pic>
        <p:nvPicPr>
          <p:cNvPr id="7170" name="Picture 2" descr="C:\Users\Kitty-nan\Desktop\16983126660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308" y="2032757"/>
            <a:ext cx="8006140" cy="4636603"/>
          </a:xfrm>
          <a:prstGeom prst="rect">
            <a:avLst/>
          </a:prstGeom>
          <a:noFill/>
        </p:spPr>
      </p:pic>
      <p:sp>
        <p:nvSpPr>
          <p:cNvPr id="20" name="คำบรรยายภาพแบบลูกศรลง 19"/>
          <p:cNvSpPr/>
          <p:nvPr/>
        </p:nvSpPr>
        <p:spPr>
          <a:xfrm>
            <a:off x="572054" y="1556792"/>
            <a:ext cx="1269390" cy="860611"/>
          </a:xfrm>
          <a:prstGeom prst="downArrowCallou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ตัวอย่าง</a:t>
            </a:r>
            <a:endParaRPr lang="th-TH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solidFill>
            <a:srgbClr val="704B40"/>
          </a:solidFill>
        </p:spPr>
        <p:txBody>
          <a:bodyPr>
            <a:noAutofit/>
          </a:bodyPr>
          <a:lstStyle/>
          <a:p>
            <a:pPr algn="ctr"/>
            <a:r>
              <a:rPr lang="th-TH" sz="4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ความคุ้มทุน</a:t>
            </a:r>
            <a:endParaRPr lang="th-TH" sz="4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2" name="รูปภาพ 11" descr="6656271fb99808a.jpg"/>
          <p:cNvPicPr>
            <a:picLocks noChangeAspect="1"/>
          </p:cNvPicPr>
          <p:nvPr/>
        </p:nvPicPr>
        <p:blipFill>
          <a:blip r:embed="rId2">
            <a:lum bright="28000" contrast="-40000"/>
          </a:blip>
          <a:stretch>
            <a:fillRect/>
          </a:stretch>
        </p:blipFill>
        <p:spPr>
          <a:xfrm>
            <a:off x="0" y="1522924"/>
            <a:ext cx="9144000" cy="5335075"/>
          </a:xfrm>
          <a:prstGeom prst="rect">
            <a:avLst/>
          </a:prstGeom>
        </p:spPr>
      </p:pic>
      <p:pic>
        <p:nvPicPr>
          <p:cNvPr id="8194" name="Picture 2" descr="C:\Users\Kitty-nan\Desktop\16983136238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7" y="1988840"/>
            <a:ext cx="8545103" cy="4464496"/>
          </a:xfrm>
          <a:prstGeom prst="rect">
            <a:avLst/>
          </a:prstGeom>
          <a:noFill/>
        </p:spPr>
      </p:pic>
      <p:sp>
        <p:nvSpPr>
          <p:cNvPr id="7" name="คำบรรยายภาพแบบลูกศรลง 6"/>
          <p:cNvSpPr/>
          <p:nvPr/>
        </p:nvSpPr>
        <p:spPr>
          <a:xfrm>
            <a:off x="572054" y="1556792"/>
            <a:ext cx="1269390" cy="860611"/>
          </a:xfrm>
          <a:prstGeom prst="downArrowCallou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ตัวอย่าง</a:t>
            </a:r>
            <a:endParaRPr lang="th-TH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ชื่อเรื่อง 1"/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704B40"/>
          </a:solidFill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ข้อมูลทั่วไป</a:t>
            </a:r>
            <a:endParaRPr kumimoji="0" lang="th-TH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sp>
        <p:nvSpPr>
          <p:cNvPr id="18" name="ตัวยึดข้อความ 17"/>
          <p:cNvSpPr>
            <a:spLocks noGrp="1"/>
          </p:cNvSpPr>
          <p:nvPr>
            <p:ph type="body" sz="quarter" idx="1"/>
          </p:nvPr>
        </p:nvSpPr>
        <p:spPr>
          <a:xfrm>
            <a:off x="609600" y="2184648"/>
            <a:ext cx="3886200" cy="640080"/>
          </a:xfrm>
        </p:spPr>
        <p:txBody>
          <a:bodyPr>
            <a:normAutofit/>
          </a:bodyPr>
          <a:lstStyle/>
          <a:p>
            <a:pPr lvl="0" algn="ctr"/>
            <a:r>
              <a:rPr lang="th-TH" sz="36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ชื่อหลักสูตร</a:t>
            </a:r>
            <a:endParaRPr lang="en-US" sz="3600" b="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ตัวยึดเนื้อหา 18"/>
          <p:cNvSpPr>
            <a:spLocks noGrp="1"/>
          </p:cNvSpPr>
          <p:nvPr>
            <p:ph sz="quarter" idx="2"/>
          </p:nvPr>
        </p:nvSpPr>
        <p:spPr>
          <a:xfrm>
            <a:off x="611560" y="2924944"/>
            <a:ext cx="3888432" cy="1224136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th-TH" sz="2800" b="1" dirty="0" smtClean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หลักสูตรวิทยา</a:t>
            </a:r>
            <a:r>
              <a:rPr lang="th-TH" sz="2800" b="1" dirty="0" err="1" smtClean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ศาสตร</a:t>
            </a:r>
            <a:r>
              <a:rPr lang="th-TH" sz="2800" b="1" dirty="0" smtClean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บัณฑิต  </a:t>
            </a:r>
          </a:p>
          <a:p>
            <a:pPr lvl="0" algn="ctr">
              <a:buNone/>
            </a:pPr>
            <a:r>
              <a:rPr lang="th-TH" sz="2800" b="1" dirty="0" smtClean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สาขาวิชาวิทยาศาสตร์ประยุกต์</a:t>
            </a:r>
          </a:p>
        </p:txBody>
      </p:sp>
      <p:sp>
        <p:nvSpPr>
          <p:cNvPr id="20" name="ตัวยึดข้อความ 19"/>
          <p:cNvSpPr>
            <a:spLocks noGrp="1"/>
          </p:cNvSpPr>
          <p:nvPr>
            <p:ph type="body" sz="quarter" idx="3"/>
          </p:nvPr>
        </p:nvSpPr>
        <p:spPr>
          <a:xfrm>
            <a:off x="4800600" y="2184648"/>
            <a:ext cx="3886200" cy="640080"/>
          </a:xfrm>
        </p:spPr>
        <p:txBody>
          <a:bodyPr>
            <a:normAutofit/>
          </a:bodyPr>
          <a:lstStyle/>
          <a:p>
            <a:pPr lvl="0" algn="ctr"/>
            <a:r>
              <a:rPr lang="th-TH" sz="36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ชื่อปริญญาและสาขา</a:t>
            </a:r>
          </a:p>
        </p:txBody>
      </p:sp>
      <p:sp>
        <p:nvSpPr>
          <p:cNvPr id="22" name="ตัวยึดเนื้อหา 18"/>
          <p:cNvSpPr txBox="1">
            <a:spLocks/>
          </p:cNvSpPr>
          <p:nvPr/>
        </p:nvSpPr>
        <p:spPr>
          <a:xfrm>
            <a:off x="683568" y="5373216"/>
            <a:ext cx="3888432" cy="6480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th-TH" dirty="0">
              <a:solidFill>
                <a:srgbClr val="CC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คำบรรยายภาพแบบลูกศรลง 22"/>
          <p:cNvSpPr/>
          <p:nvPr/>
        </p:nvSpPr>
        <p:spPr>
          <a:xfrm>
            <a:off x="3995936" y="1416261"/>
            <a:ext cx="1269390" cy="860611"/>
          </a:xfrm>
          <a:prstGeom prst="downArrowCallou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ตัวอย่าง</a:t>
            </a:r>
            <a:endParaRPr lang="th-TH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ตัวยึดเนื้อหา 18"/>
          <p:cNvSpPr>
            <a:spLocks noGrp="1"/>
          </p:cNvSpPr>
          <p:nvPr>
            <p:ph sz="quarter" idx="2"/>
          </p:nvPr>
        </p:nvSpPr>
        <p:spPr>
          <a:xfrm>
            <a:off x="4716016" y="2924944"/>
            <a:ext cx="4355976" cy="1008112"/>
          </a:xfrm>
        </p:spPr>
        <p:txBody>
          <a:bodyPr>
            <a:noAutofit/>
          </a:bodyPr>
          <a:lstStyle/>
          <a:p>
            <a:pPr lvl="0" algn="ctr">
              <a:buNone/>
              <a:defRPr/>
            </a:pPr>
            <a:r>
              <a:rPr lang="th-TH" sz="2800" b="1" dirty="0" smtClean="0">
                <a:solidFill>
                  <a:schemeClr val="accent4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วิทยา</a:t>
            </a:r>
            <a:r>
              <a:rPr lang="th-TH" sz="2800" b="1" dirty="0" err="1" smtClean="0">
                <a:solidFill>
                  <a:schemeClr val="accent4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ศาสตร</a:t>
            </a:r>
            <a:r>
              <a:rPr lang="th-TH" sz="2800" b="1" dirty="0" smtClean="0">
                <a:solidFill>
                  <a:schemeClr val="accent4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บัณฑิต </a:t>
            </a:r>
            <a:r>
              <a:rPr lang="th-TH" sz="2600" b="1" dirty="0" smtClean="0">
                <a:solidFill>
                  <a:schemeClr val="accent4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(วิทยาศาสตร์ประยุกต์)</a:t>
            </a:r>
          </a:p>
          <a:p>
            <a:pPr lvl="0" algn="ctr">
              <a:buNone/>
              <a:defRPr/>
            </a:pPr>
            <a:r>
              <a:rPr lang="th-TH" sz="2800" b="1" dirty="0" err="1" smtClean="0">
                <a:solidFill>
                  <a:schemeClr val="accent4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วท.บ.</a:t>
            </a:r>
            <a:r>
              <a:rPr lang="th-TH" sz="2800" b="1" dirty="0" smtClean="0">
                <a:solidFill>
                  <a:schemeClr val="accent4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(วิทยาศาสตร์ประยุกต์)</a:t>
            </a:r>
            <a:endParaRPr lang="th-TH" sz="2800" b="1" dirty="0">
              <a:solidFill>
                <a:schemeClr val="accent4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ตัวยึดข้อความ 19"/>
          <p:cNvSpPr txBox="1">
            <a:spLocks/>
          </p:cNvSpPr>
          <p:nvPr/>
        </p:nvSpPr>
        <p:spPr>
          <a:xfrm>
            <a:off x="611560" y="4828728"/>
            <a:ext cx="3886200" cy="640080"/>
          </a:xfrm>
          <a:prstGeom prst="rect">
            <a:avLst/>
          </a:prstGeom>
          <a:solidFill>
            <a:schemeClr val="accent4"/>
          </a:solidFill>
        </p:spPr>
        <p:txBody>
          <a:bodyPr vert="horz" rtlCol="0" anchor="ctr">
            <a:normAutofit/>
          </a:bodyPr>
          <a:lstStyle/>
          <a:p>
            <a:pPr lvl="0" algn="ctr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ระดับ</a:t>
            </a:r>
            <a:endParaRPr kumimoji="0" lang="th-TH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26" name="ตัวยึดเนื้อหา 18"/>
          <p:cNvSpPr>
            <a:spLocks noGrp="1"/>
          </p:cNvSpPr>
          <p:nvPr>
            <p:ph sz="quarter" idx="2"/>
          </p:nvPr>
        </p:nvSpPr>
        <p:spPr>
          <a:xfrm>
            <a:off x="526976" y="5517232"/>
            <a:ext cx="4355976" cy="1008112"/>
          </a:xfrm>
        </p:spPr>
        <p:txBody>
          <a:bodyPr>
            <a:noAutofit/>
          </a:bodyPr>
          <a:lstStyle/>
          <a:p>
            <a:pPr lvl="0" algn="ctr">
              <a:buNone/>
              <a:defRPr/>
            </a:pPr>
            <a:r>
              <a:rPr lang="th-TH" sz="2800" b="1" dirty="0" smtClean="0">
                <a:solidFill>
                  <a:schemeClr val="accent4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ปริญญาตรี</a:t>
            </a:r>
            <a:endParaRPr lang="th-TH" sz="2800" b="1" dirty="0">
              <a:solidFill>
                <a:schemeClr val="accent4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" name="ตัวยึดข้อความ 17"/>
          <p:cNvSpPr txBox="1">
            <a:spLocks/>
          </p:cNvSpPr>
          <p:nvPr/>
        </p:nvSpPr>
        <p:spPr>
          <a:xfrm>
            <a:off x="4788024" y="4837655"/>
            <a:ext cx="3886200" cy="640080"/>
          </a:xfrm>
          <a:prstGeom prst="rect">
            <a:avLst/>
          </a:prstGeom>
          <a:solidFill>
            <a:schemeClr val="accent2"/>
          </a:solidFill>
        </p:spPr>
        <p:txBody>
          <a:bodyPr vert="horz" rtlCol="0" anchor="ctr">
            <a:normAutofit/>
          </a:bodyPr>
          <a:lstStyle/>
          <a:p>
            <a:pPr lvl="0" algn="ctr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ปีการศึกษาที่เริ่มเปิดสอน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28" name="ตัวยึดเนื้อหา 18"/>
          <p:cNvSpPr>
            <a:spLocks noGrp="1"/>
          </p:cNvSpPr>
          <p:nvPr>
            <p:ph sz="quarter" idx="2"/>
          </p:nvPr>
        </p:nvSpPr>
        <p:spPr>
          <a:xfrm>
            <a:off x="4789984" y="5589240"/>
            <a:ext cx="3888432" cy="1224136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2567</a:t>
            </a:r>
            <a:endParaRPr lang="th-TH" sz="3200" b="1" dirty="0" smtClean="0">
              <a:solidFill>
                <a:schemeClr val="accent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Kitty-nan\Desktop\1698307996471.jpg"/>
          <p:cNvPicPr>
            <a:picLocks noChangeAspect="1" noChangeArrowheads="1"/>
          </p:cNvPicPr>
          <p:nvPr/>
        </p:nvPicPr>
        <p:blipFill>
          <a:blip r:embed="rId2"/>
          <a:srcRect t="8065"/>
          <a:stretch>
            <a:fillRect/>
          </a:stretch>
        </p:blipFill>
        <p:spPr bwMode="auto">
          <a:xfrm>
            <a:off x="323528" y="1988840"/>
            <a:ext cx="8463320" cy="4392488"/>
          </a:xfrm>
          <a:prstGeom prst="rect">
            <a:avLst/>
          </a:prstGeom>
          <a:noFill/>
        </p:spPr>
      </p:pic>
      <p:sp>
        <p:nvSpPr>
          <p:cNvPr id="12" name="คำบรรยายภาพแบบลูกศรลง 11"/>
          <p:cNvSpPr/>
          <p:nvPr/>
        </p:nvSpPr>
        <p:spPr>
          <a:xfrm>
            <a:off x="1934458" y="1412776"/>
            <a:ext cx="1269390" cy="860611"/>
          </a:xfrm>
          <a:prstGeom prst="downArrowCallou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ตัวอย่าง</a:t>
            </a:r>
            <a:endParaRPr lang="th-TH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ชื่อเรื่อง 1"/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704B40"/>
          </a:solidFill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สอดคล้องกับนโยบาย แผน และยุทธศาสตร์</a:t>
            </a: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/>
            </a:r>
            <a:b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ของประเทศ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itty-nan\Desktop\1698308019055.jpg"/>
          <p:cNvPicPr>
            <a:picLocks noChangeAspect="1" noChangeArrowheads="1"/>
          </p:cNvPicPr>
          <p:nvPr/>
        </p:nvPicPr>
        <p:blipFill>
          <a:blip r:embed="rId2"/>
          <a:srcRect t="11080"/>
          <a:stretch>
            <a:fillRect/>
          </a:stretch>
        </p:blipFill>
        <p:spPr bwMode="auto">
          <a:xfrm>
            <a:off x="323528" y="2060848"/>
            <a:ext cx="8477518" cy="4248472"/>
          </a:xfrm>
          <a:prstGeom prst="rect">
            <a:avLst/>
          </a:prstGeom>
          <a:noFill/>
        </p:spPr>
      </p:pic>
      <p:sp>
        <p:nvSpPr>
          <p:cNvPr id="12" name="คำบรรยายภาพแบบลูกศรลง 11"/>
          <p:cNvSpPr/>
          <p:nvPr/>
        </p:nvSpPr>
        <p:spPr>
          <a:xfrm>
            <a:off x="4886786" y="1556792"/>
            <a:ext cx="1269390" cy="860611"/>
          </a:xfrm>
          <a:prstGeom prst="downArrowCallou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ตัวอย่าง</a:t>
            </a:r>
            <a:endParaRPr lang="th-TH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ชื่อเรื่อง 1"/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704B40"/>
          </a:solidFill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สอดคล้องกับนโยบาย แผน และยุทธศาสตร์</a:t>
            </a: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/>
            </a:r>
            <a:b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ของมหาวิทยาลัย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itty-nan\Desktop\1698308739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772816"/>
            <a:ext cx="8496944" cy="4796776"/>
          </a:xfrm>
          <a:prstGeom prst="rect">
            <a:avLst/>
          </a:prstGeom>
          <a:noFill/>
        </p:spPr>
      </p:pic>
      <p:sp>
        <p:nvSpPr>
          <p:cNvPr id="8" name="คำบรรยายภาพแบบลูกศรลง 7"/>
          <p:cNvSpPr/>
          <p:nvPr/>
        </p:nvSpPr>
        <p:spPr>
          <a:xfrm>
            <a:off x="6398954" y="1560277"/>
            <a:ext cx="1269390" cy="860611"/>
          </a:xfrm>
          <a:prstGeom prst="downArrowCallou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ตัวอย่าง</a:t>
            </a:r>
            <a:endParaRPr lang="th-TH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solidFill>
            <a:srgbClr val="704B40"/>
          </a:solidFill>
        </p:spPr>
        <p:txBody>
          <a:bodyPr>
            <a:no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ความต้องการของตลาดแรงงาน และผู้มีส่วนได้ส่วนเสีย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itty-nan\Desktop\16983087536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772816"/>
            <a:ext cx="8496944" cy="4766750"/>
          </a:xfrm>
          <a:prstGeom prst="rect">
            <a:avLst/>
          </a:prstGeom>
          <a:noFill/>
        </p:spPr>
      </p:pic>
      <p:sp>
        <p:nvSpPr>
          <p:cNvPr id="9" name="คำบรรยายภาพแบบลูกศรลง 8"/>
          <p:cNvSpPr/>
          <p:nvPr/>
        </p:nvSpPr>
        <p:spPr>
          <a:xfrm>
            <a:off x="971600" y="1556792"/>
            <a:ext cx="1269390" cy="860611"/>
          </a:xfrm>
          <a:prstGeom prst="downArrowCallou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ตัวอย่าง</a:t>
            </a:r>
            <a:endParaRPr lang="th-TH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ชื่อเรื่อง 1"/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704B40"/>
          </a:solidFill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ความต้องการของตลาดแรงงาน และผู้มีส่วนได้ส่วนเสีย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itty-nan\Desktop\16983087701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988840"/>
            <a:ext cx="8042594" cy="4536504"/>
          </a:xfrm>
          <a:prstGeom prst="rect">
            <a:avLst/>
          </a:prstGeom>
          <a:noFill/>
        </p:spPr>
      </p:pic>
      <p:sp>
        <p:nvSpPr>
          <p:cNvPr id="8" name="คำบรรยายภาพแบบลูกศรลง 7"/>
          <p:cNvSpPr/>
          <p:nvPr/>
        </p:nvSpPr>
        <p:spPr>
          <a:xfrm>
            <a:off x="5148064" y="1560277"/>
            <a:ext cx="1269390" cy="860611"/>
          </a:xfrm>
          <a:prstGeom prst="downArrowCallou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ตัวอย่าง</a:t>
            </a:r>
            <a:endParaRPr lang="th-TH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solidFill>
            <a:srgbClr val="704B40"/>
          </a:solidFill>
        </p:spPr>
        <p:txBody>
          <a:bodyPr>
            <a:no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ความต้องการของตลาดแรงงาน และผู้มีส่วนได้ส่วนเสีย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ชื่อเรื่อง 1"/>
          <p:cNvSpPr>
            <a:spLocks noGrp="1"/>
          </p:cNvSpPr>
          <p:nvPr>
            <p:ph type="title"/>
          </p:nvPr>
        </p:nvSpPr>
        <p:spPr>
          <a:xfrm>
            <a:off x="-13934" y="0"/>
            <a:ext cx="9144000" cy="1268760"/>
          </a:xfrm>
          <a:solidFill>
            <a:srgbClr val="704B40"/>
          </a:solidFill>
        </p:spPr>
        <p:txBody>
          <a:bodyPr>
            <a:no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การจัดการเรียนการสอนหลักสูตรในลักษณะเดียวกัน</a:t>
            </a:r>
            <a:b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ของสถาบันอุดมศึกษาอื่น</a:t>
            </a:r>
            <a:endParaRPr lang="th-TH" sz="38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122" name="Picture 2" descr="C:\Users\Kitty-nan\Desktop\16983086614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844824"/>
            <a:ext cx="8452058" cy="4752528"/>
          </a:xfrm>
          <a:prstGeom prst="rect">
            <a:avLst/>
          </a:prstGeom>
          <a:noFill/>
        </p:spPr>
      </p:pic>
      <p:sp>
        <p:nvSpPr>
          <p:cNvPr id="7" name="คำบรรยายภาพแบบลูกศรลง 6"/>
          <p:cNvSpPr/>
          <p:nvPr/>
        </p:nvSpPr>
        <p:spPr>
          <a:xfrm>
            <a:off x="395536" y="1268760"/>
            <a:ext cx="1269390" cy="860611"/>
          </a:xfrm>
          <a:prstGeom prst="downArrowCallou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ตัวอย่าง</a:t>
            </a:r>
            <a:endParaRPr lang="th-TH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solidFill>
            <a:srgbClr val="704B40"/>
          </a:solidFill>
        </p:spPr>
        <p:txBody>
          <a:bodyPr>
            <a:noAutofit/>
          </a:bodyPr>
          <a:lstStyle/>
          <a:p>
            <a:pPr algn="ctr"/>
            <a:r>
              <a:rPr lang="th-TH" sz="4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โครงสร้างหลักสูตร</a:t>
            </a:r>
            <a:endParaRPr lang="th-TH" sz="4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2" name="รูปภาพ 11" descr="6656271fb99808a.jpg"/>
          <p:cNvPicPr>
            <a:picLocks noChangeAspect="1"/>
          </p:cNvPicPr>
          <p:nvPr/>
        </p:nvPicPr>
        <p:blipFill>
          <a:blip r:embed="rId2">
            <a:lum bright="28000" contrast="-40000"/>
          </a:blip>
          <a:stretch>
            <a:fillRect/>
          </a:stretch>
        </p:blipFill>
        <p:spPr>
          <a:xfrm>
            <a:off x="0" y="1522924"/>
            <a:ext cx="9144000" cy="53350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3528" y="1772817"/>
            <a:ext cx="85689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          .............................................................................................................................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..................................................................................................................................................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..................................................................................................................................................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..................................................................................................................................................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..................................................................................................................................................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.............................................................................</a:t>
            </a:r>
          </a:p>
          <a:p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ตรงกลาง">
  <a:themeElements>
    <a:clrScheme name="ตรงกลาง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ตรงกลาง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ตรงกลาง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416</TotalTime>
  <Words>171</Words>
  <Application>Microsoft Office PowerPoint</Application>
  <PresentationFormat>นำเสนอทางหน้าจอ (4:3)</PresentationFormat>
  <Paragraphs>54</Paragraphs>
  <Slides>13</Slides>
  <Notes>2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13</vt:i4>
      </vt:variant>
    </vt:vector>
  </HeadingPairs>
  <TitlesOfParts>
    <vt:vector size="14" baseType="lpstr">
      <vt:lpstr>ตรงกลาง</vt:lpstr>
      <vt:lpstr>การเสนอขออนุมัติหลักการเปิดหลักสูตรใหม่</vt:lpstr>
      <vt:lpstr>ภาพนิ่ง 2</vt:lpstr>
      <vt:lpstr>ภาพนิ่ง 3</vt:lpstr>
      <vt:lpstr>ภาพนิ่ง 4</vt:lpstr>
      <vt:lpstr>ความต้องการของตลาดแรงงาน และผู้มีส่วนได้ส่วนเสีย</vt:lpstr>
      <vt:lpstr>ภาพนิ่ง 6</vt:lpstr>
      <vt:lpstr>ความต้องการของตลาดแรงงาน และผู้มีส่วนได้ส่วนเสีย</vt:lpstr>
      <vt:lpstr>การจัดการเรียนการสอนหลักสูตรในลักษณะเดียวกัน ของสถาบันอุดมศึกษาอื่น</vt:lpstr>
      <vt:lpstr>โครงสร้างหลักสูตร</vt:lpstr>
      <vt:lpstr>สมรรถนะและผลลัพธ์การเรียนรู้ที่คาดหวัง</vt:lpstr>
      <vt:lpstr>ภาพนิ่ง 11</vt:lpstr>
      <vt:lpstr>ภาพนิ่ง 12</vt:lpstr>
      <vt:lpstr>ความคุ้มทุน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Kitty-nan</dc:creator>
  <cp:lastModifiedBy>Kitty-nan</cp:lastModifiedBy>
  <cp:revision>39</cp:revision>
  <dcterms:created xsi:type="dcterms:W3CDTF">2023-10-26T03:08:57Z</dcterms:created>
  <dcterms:modified xsi:type="dcterms:W3CDTF">2023-11-01T08:31:05Z</dcterms:modified>
</cp:coreProperties>
</file>